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16" r:id="rId1"/>
  </p:sldMasterIdLst>
  <p:notesMasterIdLst>
    <p:notesMasterId r:id="rId13"/>
  </p:notesMasterIdLst>
  <p:sldIdLst>
    <p:sldId id="256" r:id="rId2"/>
    <p:sldId id="259" r:id="rId3"/>
    <p:sldId id="280" r:id="rId4"/>
    <p:sldId id="269" r:id="rId5"/>
    <p:sldId id="277" r:id="rId6"/>
    <p:sldId id="272" r:id="rId7"/>
    <p:sldId id="282" r:id="rId8"/>
    <p:sldId id="276" r:id="rId9"/>
    <p:sldId id="283" r:id="rId10"/>
    <p:sldId id="25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84795" autoAdjust="0"/>
  </p:normalViewPr>
  <p:slideViewPr>
    <p:cSldViewPr snapToGrid="0" showGuides="1">
      <p:cViewPr varScale="1">
        <p:scale>
          <a:sx n="107" d="100"/>
          <a:sy n="107" d="100"/>
        </p:scale>
        <p:origin x="55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F97E6-186A-4E84-BB22-E6A35B8A96C7}" type="datetimeFigureOut">
              <a:rPr lang="en-US" smtClean="0"/>
              <a:t>8/4/2018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13900-30AF-4C7F-A767-786A53067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29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5896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7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558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0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36880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3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0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295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075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B2D6AA8-0973-4244-9DA3-BBDAD23472B0}" type="datetimeFigureOut">
              <a:rPr lang="en-US" smtClean="0"/>
              <a:t>8/4/2018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6621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hyperlink" Target="http://www.amstat.org/ASA/Education/K-12-Educators.aspx#classroom?hkey=09d2addb-f9d1-42a8-bb71-3f395265b53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tatisticsteacher.org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thisisstatistics.org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rtysonstats.com" TargetMode="External"/><Relationship Id="rId3" Type="http://schemas.openxmlformats.org/officeDocument/2006/relationships/image" Target="../media/image16.jpg"/><Relationship Id="rId7" Type="http://schemas.openxmlformats.org/officeDocument/2006/relationships/hyperlink" Target="http://www.linkedin.com/pub/doug-tyson/1b/687/819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tyson_doug" TargetMode="External"/><Relationship Id="rId5" Type="http://schemas.openxmlformats.org/officeDocument/2006/relationships/hyperlink" Target="https://www.facebook.com/tyson.doug" TargetMode="External"/><Relationship Id="rId4" Type="http://schemas.openxmlformats.org/officeDocument/2006/relationships/hyperlink" Target="mailto:tyson.doug@g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740" y="1541943"/>
            <a:ext cx="8304519" cy="1646302"/>
          </a:xfrm>
        </p:spPr>
        <p:txBody>
          <a:bodyPr>
            <a:normAutofit/>
          </a:bodyPr>
          <a:lstStyle/>
          <a:p>
            <a:r>
              <a:rPr lang="en-US" dirty="0"/>
              <a:t>That’s So Random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3033" y="4904982"/>
            <a:ext cx="3441940" cy="823089"/>
          </a:xfrm>
        </p:spPr>
        <p:txBody>
          <a:bodyPr>
            <a:normAutofit/>
          </a:bodyPr>
          <a:lstStyle/>
          <a:p>
            <a:pPr algn="l">
              <a:tabLst>
                <a:tab pos="7546975" algn="r"/>
              </a:tabLst>
            </a:pPr>
            <a:r>
              <a:rPr lang="en-US" sz="4000" i="1" dirty="0">
                <a:latin typeface="Segoe Script" panose="030B0504020000000003" pitchFamily="66" charset="0"/>
              </a:rPr>
              <a:t>Doug Tyson</a:t>
            </a:r>
          </a:p>
        </p:txBody>
      </p:sp>
      <p:pic>
        <p:nvPicPr>
          <p:cNvPr id="4" name="Picture 2" descr="http://magazine.amstat.org/wp-content/uploads/2016/01/LOGO-FINALBRAND_Tagline-un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3670">
            <a:off x="7870511" y="526227"/>
            <a:ext cx="3250450" cy="1157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thisisstatistics.org/wp-content/uploads/2014/07/logo2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13" y="3188245"/>
            <a:ext cx="2464802" cy="24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hlinkClick r:id="rId6"/>
            <a:extLst>
              <a:ext uri="{FF2B5EF4-FFF2-40B4-BE49-F238E27FC236}">
                <a16:creationId xmlns:a16="http://schemas.microsoft.com/office/drawing/2014/main" id="{152E31A4-F194-4DCE-95D0-C277C4057A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641" y="5797082"/>
            <a:ext cx="6797615" cy="8566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274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672" y="1812834"/>
            <a:ext cx="5128555" cy="1940387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endParaRPr lang="en-US" dirty="0"/>
          </a:p>
        </p:txBody>
      </p:sp>
      <p:pic>
        <p:nvPicPr>
          <p:cNvPr id="4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65" y="1565185"/>
            <a:ext cx="3893911" cy="370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666641" y="3753221"/>
            <a:ext cx="502920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Zalman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Usiskin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ICOTS9</a:t>
            </a:r>
          </a:p>
        </p:txBody>
      </p:sp>
    </p:spTree>
    <p:extLst>
      <p:ext uri="{BB962C8B-B14F-4D97-AF65-F5344CB8AC3E}">
        <p14:creationId xmlns:p14="http://schemas.microsoft.com/office/powerpoint/2010/main" val="18444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title="Side bar">
            <a:extLst>
              <a:ext uri="{FF2B5EF4-FFF2-40B4-BE49-F238E27FC236}">
                <a16:creationId xmlns:a16="http://schemas.microsoft.com/office/drawing/2014/main" id="{0E880B70-9045-4B1E-A61A-E849BE8C83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2B8A2D-F46F-4DA5-8AFF-BC57461C28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 title="Side bar">
            <a:extLst>
              <a:ext uri="{FF2B5EF4-FFF2-40B4-BE49-F238E27FC236}">
                <a16:creationId xmlns:a16="http://schemas.microsoft.com/office/drawing/2014/main" id="{292BAD85-00E4-4D0A-993C-8372E78E1AD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87717" y="3509434"/>
            <a:ext cx="2028825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89783E-23B3-47E3-B0B7-75407056F1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 rot="21600000">
            <a:off x="8037090" y="755766"/>
            <a:ext cx="3730079" cy="2480502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743" y="685800"/>
            <a:ext cx="5793475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Contact me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072727" y="1728259"/>
            <a:ext cx="5673206" cy="3133725"/>
          </a:xfrm>
        </p:spPr>
        <p:txBody>
          <a:bodyPr vert="horz" lIns="91440" tIns="45720" rIns="91440" bIns="45720" rtlCol="0">
            <a:normAutofit/>
          </a:bodyPr>
          <a:lstStyle/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 b="1"/>
              <a:t>Doug Tyson</a:t>
            </a:r>
            <a:r>
              <a:rPr lang="en-US" sz="2800"/>
              <a:t>	</a:t>
            </a:r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Email: </a:t>
            </a:r>
            <a:r>
              <a:rPr lang="en-US" sz="2800">
                <a:hlinkClick r:id="rId4"/>
              </a:rPr>
              <a:t>tyson.doug@gmail.com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FB: </a:t>
            </a:r>
            <a:r>
              <a:rPr lang="en-US" sz="2800">
                <a:hlinkClick r:id="rId5"/>
              </a:rPr>
              <a:t>tyson.doug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Twitter: </a:t>
            </a:r>
            <a:r>
              <a:rPr lang="en-US" sz="2800">
                <a:hlinkClick r:id="rId6"/>
              </a:rPr>
              <a:t>@tyson_doug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LI: </a:t>
            </a:r>
            <a:r>
              <a:rPr lang="en-US" sz="2800">
                <a:hlinkClick r:id="rId7"/>
              </a:rPr>
              <a:t>tyson.doug</a:t>
            </a:r>
            <a:endParaRPr lang="en-US" sz="2800"/>
          </a:p>
          <a:p>
            <a:pPr marL="0">
              <a:spcBef>
                <a:spcPts val="600"/>
              </a:spcBef>
              <a:buFont typeface="Franklin Gothic Book" panose="020B0503020102020204" pitchFamily="34" charset="0"/>
              <a:buNone/>
              <a:tabLst>
                <a:tab pos="2743200" algn="r"/>
                <a:tab pos="2979738" algn="l"/>
              </a:tabLst>
            </a:pPr>
            <a:r>
              <a:rPr lang="en-US" sz="2800"/>
              <a:t>URL: </a:t>
            </a:r>
            <a:r>
              <a:rPr lang="en-US" sz="2800">
                <a:hlinkClick r:id="rId8"/>
              </a:rPr>
              <a:t>MrTysonStats.com</a:t>
            </a:r>
            <a:endParaRPr lang="en-US" sz="2800"/>
          </a:p>
          <a:p>
            <a:pPr marL="514350">
              <a:buFont typeface="Franklin Gothic Book" panose="020B0503020102020204" pitchFamily="34" charset="0"/>
              <a:buNone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98791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F80AA2-F632-4C99-901F-B7D5A680117D}"/>
              </a:ext>
            </a:extLst>
          </p:cNvPr>
          <p:cNvSpPr/>
          <p:nvPr/>
        </p:nvSpPr>
        <p:spPr>
          <a:xfrm>
            <a:off x="1371600" y="1577758"/>
            <a:ext cx="944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1</a:t>
            </a:r>
            <a:r>
              <a:rPr lang="en-US" sz="2800" dirty="0"/>
              <a:t>: 	I can explain the difference between random sampling and random assignment.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2</a:t>
            </a:r>
            <a:r>
              <a:rPr lang="en-US" sz="2800" dirty="0"/>
              <a:t>: 	I can explain the purpose of random sampling.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3</a:t>
            </a:r>
            <a:r>
              <a:rPr lang="en-US" sz="2800" dirty="0"/>
              <a:t>: 	I can explain the purpose of random assignment.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CF6C79-E995-4DAC-B320-E2BA880F7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0" y="3660306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we teach probability and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22566"/>
            <a:ext cx="6572552" cy="4305525"/>
          </a:xfrm>
        </p:spPr>
        <p:txBody>
          <a:bodyPr>
            <a:normAutofit/>
          </a:bodyPr>
          <a:lstStyle/>
          <a:p>
            <a:pPr marL="234950" lvl="1" indent="0" fontAlgn="ctr">
              <a:buNone/>
            </a:pPr>
            <a:r>
              <a:rPr lang="en-US" sz="3200" dirty="0"/>
              <a:t>“Statistical thinking will one day be as necessary for efficient citizenship as the ability to read and write.” </a:t>
            </a:r>
          </a:p>
          <a:p>
            <a:pPr marL="234950" lvl="1" indent="0" fontAlgn="ctr">
              <a:buNone/>
            </a:pPr>
            <a:r>
              <a:rPr lang="en-US" sz="3200" dirty="0"/>
              <a:t>	-H.G. Wells</a:t>
            </a:r>
          </a:p>
          <a:p>
            <a:pPr marL="234950" lvl="1" indent="0" fontAlgn="ctr">
              <a:buNone/>
            </a:pPr>
            <a:endParaRPr lang="en-US" sz="3200" b="1" dirty="0"/>
          </a:p>
          <a:p>
            <a:pPr marL="234950" lvl="1" indent="0" fontAlgn="ctr">
              <a:buNone/>
            </a:pPr>
            <a:r>
              <a:rPr lang="en-US" sz="3200" dirty="0"/>
              <a:t> “That day is upon us.” </a:t>
            </a:r>
            <a:br>
              <a:rPr lang="en-US" sz="3200" dirty="0"/>
            </a:br>
            <a:r>
              <a:rPr lang="en-US" sz="3200" dirty="0"/>
              <a:t>	-Doug Tyson</a:t>
            </a:r>
            <a:endParaRPr lang="en-US" sz="3200" b="1" dirty="0"/>
          </a:p>
        </p:txBody>
      </p:sp>
      <p:pic>
        <p:nvPicPr>
          <p:cNvPr id="4" name="Picture 2" descr="http://i.telegraph.co.uk/multimedia/archive/01486/wells_148666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769" y="2057100"/>
            <a:ext cx="3383280" cy="2118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s://fbcdn-sphotos-h-a.akamaihd.net/hphotos-ak-xap1/v/t1.0-9/10404508_10152297598161298_1380351709906847119_n.jpg?oh=cdb12b8026dc4d61281ef7c97d674685&amp;oe=54ADBA5B&amp;__gda__=1422662670_78f235272f673f31a645d02a037900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5920">
            <a:off x="6048175" y="4036236"/>
            <a:ext cx="2408099" cy="2408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6796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pedagogical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3868"/>
            <a:ext cx="7203057" cy="2535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When you look around a classroom, the people who are talking the most, thinking the most, and the writing the most are the ones who are learning the most.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596">
            <a:off x="5375193" y="3019811"/>
            <a:ext cx="5704368" cy="3363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589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2F5596-1F20-4A29-B757-88194ECA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10157012" cy="1485900"/>
          </a:xfrm>
        </p:spPr>
        <p:txBody>
          <a:bodyPr/>
          <a:lstStyle/>
          <a:p>
            <a:r>
              <a:rPr lang="en-US" dirty="0"/>
              <a:t>Random Sampling:</a:t>
            </a:r>
            <a:br>
              <a:rPr lang="en-US" dirty="0"/>
            </a:br>
            <a:r>
              <a:rPr lang="en-US" dirty="0"/>
              <a:t>Show Me The Money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388033F3-EBFD-468D-A5FE-F60CB14B2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794" y="3659265"/>
            <a:ext cx="5073963" cy="332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D0E782C9-1802-4A82-A862-C6FA36816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023" y="2530289"/>
            <a:ext cx="5074083" cy="28541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37046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61872" y="1828800"/>
                <a:ext cx="6976354" cy="4351337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Expect discussion – movies are fun.</a:t>
                </a:r>
              </a:p>
              <a:p>
                <a:r>
                  <a:rPr lang="en-US" sz="2800" dirty="0"/>
                  <a:t>This population works well (every year) because it is strongly right-skewed.</a:t>
                </a:r>
              </a:p>
              <a:p>
                <a:r>
                  <a:rPr lang="en-US" sz="2800" dirty="0"/>
                  <a:t>Early glimpse at sampling distributions.</a:t>
                </a:r>
              </a:p>
              <a:p>
                <a:r>
                  <a:rPr lang="en-US" sz="2800" dirty="0"/>
                  <a:t>You can use this simulation to show the distribution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800" dirty="0"/>
                  <a:t> is not always approximately Normal.</a:t>
                </a: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1872" y="1828800"/>
                <a:ext cx="6976354" cy="4351337"/>
              </a:xfrm>
              <a:blipFill>
                <a:blip r:embed="rId2"/>
                <a:stretch>
                  <a:fillRect l="-2797" t="-2381" r="-4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2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Random Assignment -</a:t>
            </a:r>
            <a:br>
              <a:rPr lang="en-US" dirty="0"/>
            </a:br>
            <a:r>
              <a:rPr lang="en-US" dirty="0"/>
              <a:t>Does SpongeBob Make Us Dumber?</a:t>
            </a:r>
          </a:p>
        </p:txBody>
      </p:sp>
      <p:pic>
        <p:nvPicPr>
          <p:cNvPr id="5" name="Picture 2" descr="http://vignette4.wikia.nocookie.net/playstationallstarsfanfictionroyale/images/4/47/Spongebob.png/revision/latest?cb=20130705031050">
            <a:extLst>
              <a:ext uri="{FF2B5EF4-FFF2-40B4-BE49-F238E27FC236}">
                <a16:creationId xmlns:a16="http://schemas.microsoft.com/office/drawing/2014/main" id="{9342047F-AED3-4C17-9C1A-CEF3DC55B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05" y="2666636"/>
            <a:ext cx="3949259" cy="370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2EE700A9-75C0-4E0E-8927-A72ADB4C6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868" y="1559052"/>
            <a:ext cx="3422679" cy="488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FCFCF3-B201-4049-B2D7-92DF09ACC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64" y="2228890"/>
            <a:ext cx="3713898" cy="421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0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6976354" cy="4351337"/>
          </a:xfrm>
        </p:spPr>
        <p:txBody>
          <a:bodyPr>
            <a:normAutofit/>
          </a:bodyPr>
          <a:lstStyle/>
          <a:p>
            <a:r>
              <a:rPr lang="en-US" sz="2800" dirty="0"/>
              <a:t>Random assignment usually does NOT perfectly balance treatment groups.</a:t>
            </a:r>
          </a:p>
          <a:p>
            <a:r>
              <a:rPr lang="en-US" sz="2800" dirty="0"/>
              <a:t>Based on a real study.</a:t>
            </a:r>
          </a:p>
          <a:p>
            <a:r>
              <a:rPr lang="en-US" sz="2800" dirty="0">
                <a:sym typeface="Wingdings" panose="05000000000000000000" pitchFamily="2" charset="2"/>
              </a:rPr>
              <a:t>We can’t </a:t>
            </a:r>
            <a:r>
              <a:rPr lang="en-US" sz="2800" i="1" dirty="0">
                <a:sym typeface="Wingdings" panose="05000000000000000000" pitchFamily="2" charset="2"/>
              </a:rPr>
              <a:t>eliminate</a:t>
            </a:r>
            <a:r>
              <a:rPr lang="en-US" sz="2800" dirty="0">
                <a:sym typeface="Wingdings" panose="05000000000000000000" pitchFamily="2" charset="2"/>
              </a:rPr>
              <a:t> potential confounding variables. We can only try to control their effects by balancing them between groups.</a:t>
            </a:r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2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F80AA2-F632-4C99-901F-B7D5A680117D}"/>
              </a:ext>
            </a:extLst>
          </p:cNvPr>
          <p:cNvSpPr/>
          <p:nvPr/>
        </p:nvSpPr>
        <p:spPr>
          <a:xfrm>
            <a:off x="1371600" y="1577758"/>
            <a:ext cx="944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1</a:t>
            </a:r>
            <a:r>
              <a:rPr lang="en-US" sz="2800" dirty="0"/>
              <a:t>: 	I can explain the difference between random sampling and random assignment.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2</a:t>
            </a:r>
            <a:r>
              <a:rPr lang="en-US" sz="2800" dirty="0"/>
              <a:t>: 	I can explain the purpose of random sampling.</a:t>
            </a:r>
          </a:p>
          <a:p>
            <a:pPr marL="914400" indent="-914400">
              <a:tabLst>
                <a:tab pos="914400" algn="l"/>
              </a:tabLst>
            </a:pPr>
            <a:endParaRPr lang="en-US" sz="2800" dirty="0"/>
          </a:p>
          <a:p>
            <a:pPr marL="914400" indent="-914400">
              <a:tabLst>
                <a:tab pos="914400" algn="l"/>
              </a:tabLst>
            </a:pPr>
            <a:r>
              <a:rPr lang="en-US" sz="2800" b="1" dirty="0"/>
              <a:t>LT 3</a:t>
            </a:r>
            <a:r>
              <a:rPr lang="en-US" sz="2800" dirty="0"/>
              <a:t>: 	I can explain the purpose of random assignment.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CF6C79-E995-4DAC-B320-E2BA880F7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0" y="3660306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54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4004</TotalTime>
  <Words>202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Cambria Math</vt:lpstr>
      <vt:lpstr>Franklin Gothic Book</vt:lpstr>
      <vt:lpstr>Segoe Script</vt:lpstr>
      <vt:lpstr>Wingdings</vt:lpstr>
      <vt:lpstr>Crop</vt:lpstr>
      <vt:lpstr>That’s So Random</vt:lpstr>
      <vt:lpstr>Learning targets</vt:lpstr>
      <vt:lpstr>Why should we teach probability and statistics?</vt:lpstr>
      <vt:lpstr>My pedagogical approach</vt:lpstr>
      <vt:lpstr>Random Sampling: Show Me The Money</vt:lpstr>
      <vt:lpstr>Notes</vt:lpstr>
      <vt:lpstr>Random Assignment - Does SpongeBob Make Us Dumber?</vt:lpstr>
      <vt:lpstr>Notes</vt:lpstr>
      <vt:lpstr>Learning targets</vt:lpstr>
      <vt:lpstr>Statistical literacy</vt:lpstr>
      <vt:lpstr>Contact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Orchestrating Simulations in CC Statistics</dc:title>
  <dc:creator>Doug Tyson</dc:creator>
  <cp:lastModifiedBy>Doug Tyson</cp:lastModifiedBy>
  <cp:revision>61</cp:revision>
  <dcterms:created xsi:type="dcterms:W3CDTF">2015-11-01T23:44:40Z</dcterms:created>
  <dcterms:modified xsi:type="dcterms:W3CDTF">2018-08-04T12:35:30Z</dcterms:modified>
</cp:coreProperties>
</file>